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924" autoAdjust="0"/>
    <p:restoredTop sz="94660"/>
  </p:normalViewPr>
  <p:slideViewPr>
    <p:cSldViewPr>
      <p:cViewPr>
        <p:scale>
          <a:sx n="125" d="100"/>
          <a:sy n="125" d="100"/>
        </p:scale>
        <p:origin x="-2352" y="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C2DF7-8A44-4DDE-BFE0-4DB5F3DD4821}" type="datetimeFigureOut">
              <a:rPr lang="ko-KR" altLang="en-US" smtClean="0"/>
              <a:pPr/>
              <a:t>2019-01-09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sa@k-mec.co.kr" TargetMode="External"/><Relationship Id="rId4" Type="http://schemas.openxmlformats.org/officeDocument/2006/relationships/hyperlink" Target="http://www.mitsubishielevator.co.k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6858000" cy="1895758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10000"/>
              </a:srgbClr>
            </a:outerShdw>
            <a:softEdge rad="112500"/>
          </a:effectLst>
        </p:spPr>
      </p:pic>
      <p:pic>
        <p:nvPicPr>
          <p:cNvPr id="5" name="그림 4" descr="로고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80" y="71187"/>
            <a:ext cx="797066" cy="47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43408" y="3039854"/>
            <a:ext cx="260952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+mn-ea"/>
                <a:cs typeface="굴림" pitchFamily="50" charset="-127"/>
              </a:rPr>
              <a:t>1. </a:t>
            </a:r>
            <a:r>
              <a:rPr kumimoji="1" lang="ko-KR" sz="11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+mn-ea"/>
                <a:cs typeface="굴림" pitchFamily="50" charset="-127"/>
              </a:rPr>
              <a:t>모집부문 및 응시자격</a:t>
            </a:r>
            <a:endParaRPr kumimoji="1" lang="en-US" altLang="ko-KR" sz="1100" b="1" i="0" u="none" strike="noStrike" cap="none" normalizeH="0" baseline="0" dirty="0" smtClean="0">
              <a:ln>
                <a:noFill/>
              </a:ln>
              <a:solidFill>
                <a:srgbClr val="464646"/>
              </a:solidFill>
              <a:effectLst/>
              <a:latin typeface="+mn-ea"/>
              <a:cs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586536"/>
              </p:ext>
            </p:extLst>
          </p:nvPr>
        </p:nvGraphicFramePr>
        <p:xfrm>
          <a:off x="0" y="1750740"/>
          <a:ext cx="6858000" cy="82813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82813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u="sng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한국미쓰비시엘리베이터</a:t>
                      </a:r>
                      <a:r>
                        <a:rPr lang="ko-KR" altLang="en-US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년 상반기 </a:t>
                      </a:r>
                      <a:r>
                        <a:rPr lang="ko-KR" altLang="en-US" sz="2000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수시채용</a:t>
                      </a:r>
                      <a:endParaRPr lang="en-US" altLang="ko-KR" sz="2000" b="1" u="sng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1758" marR="51758" marT="25879" marB="258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532375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당사는 전세계 </a:t>
            </a:r>
            <a:r>
              <a:rPr kumimoji="1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약 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90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개국에 현지법인 및 지사를 운영하고 있는 일본 </a:t>
            </a:r>
            <a:r>
              <a:rPr kumimoji="1" lang="ko-KR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미쓰비시전기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㈜의 엘리베이터와 에스컬레이터를 </a:t>
            </a:r>
            <a:endParaRPr kumimoji="1" lang="en-US" altLang="ko-KR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한국 내에서 제조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·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공급하는 한국 법인으로서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, 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세계 최고의 기술력을 바탕으로 세계 엘리베이터 산업을 이끌어가고 있습니다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. </a:t>
            </a:r>
            <a:endParaRPr kumimoji="1" lang="en-US" altLang="ko-KR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신입 및 경력 직원을 다음과 같이 채용하고자 하오니 유능한 인재들의 많은 지원 바랍니다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.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501022"/>
              </p:ext>
            </p:extLst>
          </p:nvPr>
        </p:nvGraphicFramePr>
        <p:xfrm>
          <a:off x="436854" y="3368824"/>
          <a:ext cx="6111920" cy="1504166"/>
        </p:xfrm>
        <a:graphic>
          <a:graphicData uri="http://schemas.openxmlformats.org/drawingml/2006/table">
            <a:tbl>
              <a:tblPr/>
              <a:tblGrid>
                <a:gridCol w="542156"/>
                <a:gridCol w="465956"/>
                <a:gridCol w="360040"/>
                <a:gridCol w="360040"/>
                <a:gridCol w="1334244"/>
                <a:gridCol w="1224136"/>
                <a:gridCol w="720080"/>
                <a:gridCol w="432048"/>
                <a:gridCol w="673220"/>
              </a:tblGrid>
              <a:tr h="468324">
                <a:tc>
                  <a:txBody>
                    <a:bodyPr/>
                    <a:lstStyle/>
                    <a:p>
                      <a:pPr algn="ctr" fontAlgn="ctr"/>
                      <a:endParaRPr lang="en-US" altLang="ko-KR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직종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고용형태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  <a:p>
                      <a:pPr algn="ctr" fontAlgn="ctr"/>
                      <a:endParaRPr lang="en-US" altLang="ko-KR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모집분야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경력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학력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수행업무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우대사항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근무지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모집</a:t>
                      </a:r>
                      <a:endParaRPr lang="en-US" altLang="ko-KR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/>
                      <a:r>
                        <a:rPr lang="ko-KR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인원</a:t>
                      </a:r>
                      <a:endParaRPr lang="ko-KR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C14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12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사무직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/>
                      </a:r>
                      <a:b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정규직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영업설계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신입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학사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이상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국내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수출현장 시방확정 및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l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기술검토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기계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전기관련 전공자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영어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가능자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-AutoCAD 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 가능자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인천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송도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명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설계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개발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신입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학사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이상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승강기 전기관련 공사설계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승강기 기계관련 부품개발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기계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전기관련 전공자</a:t>
                      </a:r>
                      <a:endParaRPr lang="en-US" altLang="ko-KR" sz="8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일본어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영어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가능자</a:t>
                      </a:r>
                    </a:p>
                    <a:p>
                      <a:pPr algn="l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-AutoCAD 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사용 가능자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인천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송도</a:t>
                      </a:r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ko-KR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명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그룹 2"/>
          <p:cNvGrpSpPr/>
          <p:nvPr/>
        </p:nvGrpSpPr>
        <p:grpSpPr>
          <a:xfrm>
            <a:off x="243408" y="4880992"/>
            <a:ext cx="6858000" cy="5147563"/>
            <a:chOff x="174832" y="5586773"/>
            <a:chExt cx="6858000" cy="5147563"/>
          </a:xfrm>
        </p:grpSpPr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174832" y="5586773"/>
              <a:ext cx="6858000" cy="5147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ko-KR" altLang="ko-KR" sz="1100" b="1" smtClean="0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2. 전형방법</a:t>
              </a:r>
              <a:endParaRPr kumimoji="1" lang="en-US" altLang="ko-KR" sz="11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8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8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4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0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100" b="1" dirty="0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3. </a:t>
              </a:r>
              <a:r>
                <a:rPr kumimoji="1" lang="ko-KR" altLang="en-US" sz="1100" b="1" dirty="0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제출서류</a:t>
              </a:r>
              <a:endParaRPr kumimoji="1" lang="en-US" altLang="ko-KR" sz="11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3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latin typeface="+mn-ea"/>
                  <a:cs typeface="굴림" pitchFamily="50" charset="-127"/>
                </a:rPr>
                <a:t> </a:t>
              </a:r>
              <a:r>
                <a:rPr kumimoji="1" lang="en-US" altLang="ko-KR" sz="1000" smtClean="0">
                  <a:latin typeface="+mn-ea"/>
                  <a:cs typeface="굴림" pitchFamily="50" charset="-127"/>
                </a:rPr>
                <a:t>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(1)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입사지원 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: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당사홈페이지  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※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홈페이지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-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우측상단 채용정보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-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해당공고 확인 후 지원하기</a:t>
              </a:r>
              <a:r>
                <a:rPr kumimoji="1" lang="en-US" altLang="ko-KR" sz="1000" dirty="0">
                  <a:solidFill>
                    <a:srgbClr val="C00000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dirty="0">
                  <a:solidFill>
                    <a:srgbClr val="C00000"/>
                  </a:solidFill>
                  <a:latin typeface="+mn-ea"/>
                  <a:cs typeface="굴림" pitchFamily="50" charset="-127"/>
                </a:rPr>
                <a:t>응시분야 선택 필수</a:t>
              </a:r>
              <a:r>
                <a:rPr kumimoji="1" lang="en-US" altLang="ko-KR" sz="1000" dirty="0">
                  <a:solidFill>
                    <a:srgbClr val="C00000"/>
                  </a:solidFill>
                  <a:latin typeface="+mn-ea"/>
                  <a:cs typeface="굴림" pitchFamily="50" charset="-127"/>
                </a:rPr>
                <a:t>)</a:t>
              </a:r>
              <a:endParaRPr kumimoji="1" lang="ko-KR" altLang="en-US" sz="1000" dirty="0">
                <a:solidFill>
                  <a:srgbClr val="C00000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(2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최종학교 졸업증명서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(3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경력증명서 또는 재직증명서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해당자에 한함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(4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어학성적증명서 사본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[JPT, TOEIC] (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해당자에 한함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(5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자격증 사본 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해당자에 한함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(6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en-US" sz="1000" dirty="0" err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직전년도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또는 </a:t>
              </a:r>
              <a:r>
                <a:rPr kumimoji="1" lang="ko-KR" altLang="en-US" sz="1000" dirty="0" err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최종근무년도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근로소득 원천징수 영수증    </a:t>
              </a:r>
              <a:r>
                <a:rPr kumimoji="1" lang="en-US" altLang="ko-KR" sz="1000" b="1" u="sng" dirty="0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※ ②~⑥</a:t>
              </a:r>
              <a:r>
                <a:rPr kumimoji="1" lang="ko-KR" altLang="en-US" sz="1000" b="1" u="sng" dirty="0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번 서류는 면접 참여인원에 한해 제출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/>
              </a:r>
              <a:b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</a:br>
              <a:r>
                <a:rPr kumimoji="1" lang="ko-KR" altLang="en-US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 </a:t>
              </a:r>
              <a:r>
                <a:rPr kumimoji="1" lang="ko-KR" altLang="en-US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입사지원과 관련하여 개인정보 제공에 동의하며 지원서의 내용이 사실과 다를 경우 합격을 취소함</a:t>
              </a:r>
              <a:r>
                <a:rPr kumimoji="1" lang="en-US" altLang="ko-KR" sz="1000" dirty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  <a:endPara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600" b="1" dirty="0" smtClean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100" b="1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4</a:t>
              </a:r>
              <a:r>
                <a:rPr kumimoji="1" lang="ko-KR" altLang="ko-KR" sz="1100" b="1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. 지원서 접수</a:t>
              </a:r>
              <a:endParaRPr kumimoji="1" lang="en-US" altLang="ko-KR" sz="1100" b="1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</a:t>
              </a:r>
              <a:r>
                <a:rPr kumimoji="1" lang="en-US" altLang="ko-KR" sz="1000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1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접수기간 : 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201</a:t>
              </a:r>
              <a:r>
                <a:rPr kumimoji="1" lang="en-US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9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1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 b="1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9</a:t>
              </a:r>
              <a:r>
                <a:rPr kumimoji="1" lang="ko-KR" altLang="ko-KR" sz="1000" b="1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b="1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수</a:t>
              </a:r>
              <a:r>
                <a:rPr kumimoji="1" lang="ko-KR" altLang="ko-KR" sz="1000" b="1" smtClean="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~ </a:t>
              </a:r>
              <a:r>
                <a:rPr kumimoji="1" lang="en-US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1. 25</a:t>
              </a:r>
              <a:r>
                <a:rPr kumimoji="1" lang="ko-KR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금</a:t>
              </a:r>
              <a:r>
                <a:rPr kumimoji="1" lang="ko-KR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)</a:t>
              </a:r>
              <a:r>
                <a:rPr kumimoji="1" lang="en-US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 17</a:t>
              </a:r>
              <a:r>
                <a:rPr kumimoji="1" lang="ko-KR" altLang="en-US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시限</a:t>
              </a:r>
              <a:endParaRPr kumimoji="1" lang="ko-KR" altLang="ko-KR" sz="1000">
                <a:solidFill>
                  <a:srgbClr val="CC0000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(2)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면접일시 :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 201</a:t>
              </a:r>
              <a:r>
                <a:rPr kumimoji="1" lang="en-US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9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2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11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ko-KR" altLang="en-US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월</a:t>
              </a:r>
              <a:r>
                <a:rPr kumimoji="1" lang="ko-KR" altLang="ko-KR" sz="1000" b="1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 </a:t>
              </a:r>
              <a:endParaRPr kumimoji="1" lang="en-US" altLang="ko-KR" sz="1000" b="1">
                <a:solidFill>
                  <a:srgbClr val="6F6F6F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(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3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입사예정일 : 201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9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3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. 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1</a:t>
              </a:r>
              <a:r>
                <a:rPr kumimoji="1" lang="ko-KR" altLang="en-US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일부 </a:t>
              </a:r>
              <a:r>
                <a:rPr kumimoji="1" lang="en-US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&lt;</a:t>
              </a:r>
              <a:r>
                <a:rPr kumimoji="1" lang="ko-KR" altLang="en-US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실제 출근일 </a:t>
              </a:r>
              <a:r>
                <a:rPr kumimoji="1" lang="en-US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: 2019. 3. 4(</a:t>
              </a:r>
              <a:r>
                <a:rPr kumimoji="1" lang="ko-KR" altLang="en-US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월</a:t>
              </a:r>
              <a:r>
                <a:rPr kumimoji="1" lang="en-US" altLang="ko-KR" sz="1000" b="1">
                  <a:solidFill>
                    <a:srgbClr val="CC0000"/>
                  </a:solidFill>
                  <a:latin typeface="+mn-ea"/>
                  <a:cs typeface="굴림" pitchFamily="50" charset="-127"/>
                </a:rPr>
                <a:t>)&gt; 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(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4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접수방법 : </a:t>
              </a:r>
              <a:r>
                <a:rPr kumimoji="1" lang="ko-KR" altLang="en-US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당사 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홈페이지 접수 (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  <a:hlinkClick r:id="rId4"/>
                </a:rPr>
                <a:t>http://www.mitsubishielevator.co.kr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   (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5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  <a:r>
                <a:rPr kumimoji="1" lang="ko-KR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 문의 : 인사팀 채용담당자 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(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  <a:hlinkClick r:id="rId5"/>
                </a:rPr>
                <a:t>insa@k-mec.co.kr</a:t>
              </a:r>
              <a:r>
                <a:rPr kumimoji="1" lang="en-US" altLang="ko-KR" sz="1000">
                  <a:solidFill>
                    <a:srgbClr val="6F6F6F"/>
                  </a:solidFill>
                  <a:latin typeface="+mn-ea"/>
                  <a:cs typeface="굴림" pitchFamily="50" charset="-127"/>
                </a:rPr>
                <a:t>)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000" b="1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      </a:t>
              </a:r>
              <a:r>
                <a:rPr kumimoji="1" lang="en-US" altLang="ko-KR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※</a:t>
              </a:r>
              <a:r>
                <a:rPr kumimoji="1" lang="ko-KR" altLang="ko-KR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 </a:t>
              </a:r>
              <a:r>
                <a:rPr kumimoji="1" lang="ko-KR" altLang="en-US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입사지원서 마감일의 경우 지원자의 폭주로 접속이 원활하지 않을 수 있으니 충분히 여유를 두고 지원해주시기 바라며</a:t>
              </a:r>
              <a:r>
                <a:rPr kumimoji="1" lang="en-US" altLang="ko-KR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, </a:t>
              </a: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800" b="1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         </a:t>
              </a:r>
              <a:r>
                <a:rPr kumimoji="1" lang="ko-KR" altLang="en-US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위와 같은 사유로 접속하지 못할 경우에도 추가 접수는 절대 불가합니다</a:t>
              </a:r>
              <a:r>
                <a:rPr kumimoji="1" lang="en-US" altLang="ko-KR" sz="800" b="1" u="sng">
                  <a:solidFill>
                    <a:srgbClr val="FF0000"/>
                  </a:solidFill>
                  <a:latin typeface="+mn-ea"/>
                  <a:cs typeface="굴림" pitchFamily="50" charset="-127"/>
                </a:rPr>
                <a:t>.</a:t>
              </a:r>
              <a:endParaRPr kumimoji="1" lang="en-US" altLang="ko-KR" sz="800" smtClean="0">
                <a:solidFill>
                  <a:srgbClr val="6F6F6F"/>
                </a:solidFill>
                <a:latin typeface="+mn-ea"/>
                <a:cs typeface="굴림" pitchFamily="50" charset="-127"/>
              </a:endParaRPr>
            </a:p>
            <a:p>
              <a:pPr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endParaRPr>
            </a:p>
          </p:txBody>
        </p:sp>
        <p:grpSp>
          <p:nvGrpSpPr>
            <p:cNvPr id="12" name="그룹 11"/>
            <p:cNvGrpSpPr/>
            <p:nvPr/>
          </p:nvGrpSpPr>
          <p:grpSpPr>
            <a:xfrm>
              <a:off x="532124" y="5961112"/>
              <a:ext cx="5688632" cy="432048"/>
              <a:chOff x="620688" y="6681192"/>
              <a:chExt cx="5688632" cy="432048"/>
            </a:xfrm>
          </p:grpSpPr>
          <p:sp>
            <p:nvSpPr>
              <p:cNvPr id="13" name="AutoShape 5"/>
              <p:cNvSpPr>
                <a:spLocks noChangeArrowheads="1"/>
              </p:cNvSpPr>
              <p:nvPr/>
            </p:nvSpPr>
            <p:spPr bwMode="auto">
              <a:xfrm>
                <a:off x="3515466" y="6681192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채용검진</a:t>
                </a:r>
                <a:endParaRPr kumimoji="0" lang="ko-KR" altLang="ko-KR" sz="9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auto">
              <a:xfrm>
                <a:off x="2550540" y="6681192"/>
                <a:ext cx="864000" cy="432048"/>
              </a:xfrm>
              <a:prstGeom prst="homePlate">
                <a:avLst>
                  <a:gd name="adj" fmla="val 23617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면접전형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(2/11</a:t>
                </a:r>
                <a:r>
                  <a:rPr lang="ko-KR" altLang="en-US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</a:p>
            </p:txBody>
          </p:sp>
          <p:sp>
            <p:nvSpPr>
              <p:cNvPr id="15" name="AutoShape 7"/>
              <p:cNvSpPr>
                <a:spLocks noChangeArrowheads="1"/>
              </p:cNvSpPr>
              <p:nvPr/>
            </p:nvSpPr>
            <p:spPr bwMode="auto">
              <a:xfrm>
                <a:off x="620688" y="6681192"/>
                <a:ext cx="864001" cy="432048"/>
              </a:xfrm>
              <a:prstGeom prst="homePlate">
                <a:avLst>
                  <a:gd name="adj" fmla="val 23642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서류전형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(1/30</a:t>
                </a:r>
                <a:r>
                  <a:rPr lang="ko-KR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발표예정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en-US" altLang="ko-KR" sz="8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(E-mail or SMS </a:t>
                </a:r>
                <a:r>
                  <a:rPr lang="ko-KR" altLang="en-US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통보</a:t>
                </a:r>
                <a:r>
                  <a:rPr lang="en-US" altLang="ko-KR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55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>
                <a:off x="4480392" y="6681192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결과 발표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(2/20</a:t>
                </a:r>
                <a:r>
                  <a:rPr lang="ko-KR" altLang="en-US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8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7" name="AutoShape 5"/>
              <p:cNvSpPr>
                <a:spLocks noChangeArrowheads="1"/>
              </p:cNvSpPr>
              <p:nvPr/>
            </p:nvSpPr>
            <p:spPr bwMode="auto">
              <a:xfrm>
                <a:off x="5445320" y="6681192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입사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9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(3/1</a:t>
                </a:r>
                <a:r>
                  <a:rPr lang="ko-KR" altLang="en-US" sz="9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부</a:t>
                </a:r>
                <a:r>
                  <a:rPr lang="en-US" altLang="ko-KR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</a:p>
            </p:txBody>
          </p:sp>
          <p:sp>
            <p:nvSpPr>
              <p:cNvPr id="18" name="AutoShape 5"/>
              <p:cNvSpPr>
                <a:spLocks noChangeArrowheads="1"/>
              </p:cNvSpPr>
              <p:nvPr/>
            </p:nvSpPr>
            <p:spPr bwMode="auto">
              <a:xfrm>
                <a:off x="1585614" y="6681192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인성검사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</a:t>
                </a:r>
                <a:r>
                  <a:rPr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온라인</a:t>
                </a:r>
                <a:r>
                  <a:rPr lang="en-US" altLang="ko-KR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9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5242" y="128464"/>
            <a:ext cx="6858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altLang="ko-KR" sz="6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ko-KR" sz="1100" b="1" dirty="0">
                <a:solidFill>
                  <a:srgbClr val="464646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ko-KR" altLang="en-US" sz="1100" b="1" dirty="0">
                <a:solidFill>
                  <a:srgbClr val="464646"/>
                </a:solidFill>
                <a:latin typeface="+mn-ea"/>
                <a:cs typeface="굴림" pitchFamily="50" charset="-127"/>
              </a:rPr>
              <a:t>근무조건 및 복리후생</a:t>
            </a:r>
            <a:endParaRPr kumimoji="1" lang="en-US" altLang="ko-KR" sz="1100" b="1" dirty="0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(1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근무조건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: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주 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일 근무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(2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복리후생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자녀학자금 지원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고등학교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대학교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    2)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자녀 유치원 입학축하금</a:t>
            </a:r>
            <a:endParaRPr kumimoji="1" lang="en-US" altLang="ko-KR" sz="1000" dirty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3)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본인의료비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지원</a:t>
            </a:r>
            <a:endParaRPr kumimoji="1" lang="en-US" altLang="ko-KR" sz="10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   4)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임직원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배우자 건강검진</a:t>
            </a:r>
            <a:endParaRPr kumimoji="1" lang="ko-KR" altLang="en-US" sz="1000" dirty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5)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경조금 및 경조휴가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6)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콘도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호텔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err="1">
                <a:solidFill>
                  <a:srgbClr val="6F6F6F"/>
                </a:solidFill>
                <a:latin typeface="+mn-ea"/>
                <a:cs typeface="굴림" pitchFamily="50" charset="-127"/>
              </a:rPr>
              <a:t>펜션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 숙박비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7)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명절 및 창립기념일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근로자의 날 상품권 지급 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8)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사내 동호회비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9)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출산선물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축하금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10) </a:t>
            </a:r>
            <a:r>
              <a:rPr kumimoji="1" lang="ko-KR" altLang="en-US" sz="1000" dirty="0" err="1">
                <a:solidFill>
                  <a:srgbClr val="6F6F6F"/>
                </a:solidFill>
                <a:latin typeface="+mn-ea"/>
                <a:cs typeface="굴림" pitchFamily="50" charset="-127"/>
              </a:rPr>
              <a:t>생일자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 선물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11)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장기근속자 포상금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휴가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12)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우수사원 일본연수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13)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일본 본사 파견 근무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(1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년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~2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년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직무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어학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업무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능력 평가하여 선발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ko-KR" sz="600" dirty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dirty="0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6</a:t>
            </a:r>
            <a:r>
              <a:rPr kumimoji="1" lang="ko-KR" altLang="ko-KR" sz="1100" b="1" dirty="0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. 기타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제출된 서류는 채용의 목적 외에는 사용하지 않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으며 반환요청 시 우편을 통해 반환가능</a:t>
            </a:r>
            <a:endParaRPr kumimoji="1" lang="ko-KR" altLang="ko-KR" sz="1000" dirty="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지원내용 및 제출서류에 허위 기재 사실이 있을 시, 채용을 취소할 수 있음</a:t>
            </a:r>
            <a:endParaRPr kumimoji="1" lang="en-US" altLang="ko-KR" sz="1000" dirty="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(3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국가보훈대상자 및 장애인은 관계법령에 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의거 우대</a:t>
            </a:r>
            <a:endParaRPr kumimoji="1" lang="en-US" altLang="ko-KR" sz="10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334</Words>
  <Application>Microsoft Office PowerPoint</Application>
  <PresentationFormat>A4 용지(210x297mm)</PresentationFormat>
  <Paragraphs>96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khwon</dc:creator>
  <cp:lastModifiedBy>인사-박면찬</cp:lastModifiedBy>
  <cp:revision>125</cp:revision>
  <cp:lastPrinted>2019-01-07T02:49:20Z</cp:lastPrinted>
  <dcterms:created xsi:type="dcterms:W3CDTF">2016-10-07T04:51:17Z</dcterms:created>
  <dcterms:modified xsi:type="dcterms:W3CDTF">2019-01-09T06:18:36Z</dcterms:modified>
</cp:coreProperties>
</file>